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3A78095-D1F5-4F58-AE18-A82B4718E3B4}">
  <a:tblStyle styleId="{93A78095-D1F5-4F58-AE18-A82B4718E3B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slide" Target="slides/slide4.xml"/><Relationship Id="rId22" Type="http://schemas.openxmlformats.org/officeDocument/2006/relationships/font" Target="fonts/PlusJakartaSans-italic.fntdata"/><Relationship Id="rId10" Type="http://schemas.openxmlformats.org/officeDocument/2006/relationships/slide" Target="slides/slide3.xml"/><Relationship Id="rId21" Type="http://schemas.openxmlformats.org/officeDocument/2006/relationships/font" Target="fonts/PlusJakartaSans-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100fe8f5d_0_2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100fe8f5d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6d1777204b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6d1777204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564dd73320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564dd73320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6d177723bd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6d177723b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sdgs.un.org/goals/goal4#overview"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upgrader.gapminder.org/t/2020-sustainable-development-misconception-study?tab=q"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sdgs.un.org/goals/goal4#overview" TargetMode="External"/><Relationship Id="rId6" Type="http://schemas.openxmlformats.org/officeDocument/2006/relationships/hyperlink" Target="https://unstats.un.org/sdgs/report/2024/unlock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952500" y="5558425"/>
          <a:ext cx="3000000" cy="3000000"/>
        </p:xfrm>
        <a:graphic>
          <a:graphicData uri="http://schemas.openxmlformats.org/drawingml/2006/table">
            <a:tbl>
              <a:tblPr>
                <a:noFill/>
                <a:tableStyleId>{93A78095-D1F5-4F58-AE18-A82B4718E3B4}</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4: Quality Education</a:t>
            </a:r>
            <a:endParaRPr sz="20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26"/>
          <p:cNvSpPr txBox="1"/>
          <p:nvPr/>
        </p:nvSpPr>
        <p:spPr>
          <a:xfrm>
            <a:off x="337150" y="655300"/>
            <a:ext cx="7089600" cy="7942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4: Ensure Inclusive and Equitable Quality Education and Promote Lifelong Learning Opportunities for All</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hlink"/>
                </a:solidFill>
                <a:latin typeface="Halant"/>
                <a:ea typeface="Halant"/>
                <a:cs typeface="Halant"/>
                <a:sym typeface="Halant"/>
                <a:hlinkClick r:id="rId6"/>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Quality </a:t>
            </a:r>
            <a:r>
              <a:rPr lang="en" sz="1200">
                <a:solidFill>
                  <a:schemeClr val="dk1"/>
                </a:solidFill>
                <a:latin typeface="Halant"/>
                <a:ea typeface="Halant"/>
                <a:cs typeface="Halant"/>
                <a:sym typeface="Halant"/>
              </a:rPr>
              <a:t>Education</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Progress towards Goal 4 has been slow since 2015, with only 58 per cent of students worldwide achieving a minimum proficiency in reading by 2019. Recent assessments reveal a significant decline in math and reading scores in many countries, highlighting a set of factors beyond the COVID-19 pandemic's impact on global education.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Many countries face challenges such as inadequate education infrastructure, teacher shortages and insufficient teacher training. While technology has expanded educational opportunities, it has also widened inequalities, leaving millions of people, especially in marginalized and low-income communities, without access to education.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To meet national 2030 education targets, which have been scaled back compared to the original Goal 4 targets, countries must annually enrol 1.4 million children in early childhood education, admit a new child to school every 2 seconds until 2030 and triple annual progress in primary completion rates.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Accelerating progress could have a catalytic impact on achieving the overall 2030 Agenda. Prioritizing increased education funding, teacher training, and inclusive and accessible schools are essential steps, along with leveraging technology and bridging the digital divide to achieve equitable access to quality education.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t>
            </a:r>
            <a:r>
              <a:rPr lang="en" sz="1200">
                <a:solidFill>
                  <a:schemeClr val="dk1"/>
                </a:solidFill>
                <a:latin typeface="Inter"/>
                <a:ea typeface="Inter"/>
                <a:cs typeface="Inter"/>
                <a:sym typeface="Inter"/>
              </a:rPr>
              <a:t>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6" name="Google Shape;126;p27"/>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27" name="Google Shape;127;p27"/>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28" name="Google Shape;128;p27"/>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29" name="Google Shape;129;p27"/>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30" name="Google Shape;130;p27"/>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1" name="Google Shape;131;p27"/>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32" name="Google Shape;132;p27"/>
          <p:cNvSpPr txBox="1"/>
          <p:nvPr/>
        </p:nvSpPr>
        <p:spPr>
          <a:xfrm>
            <a:off x="469050" y="23907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33" name="Google Shape;133;p27"/>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
        <p:nvSpPr>
          <p:cNvPr id="134" name="Google Shape;134;p27"/>
          <p:cNvSpPr txBox="1"/>
          <p:nvPr/>
        </p:nvSpPr>
        <p:spPr>
          <a:xfrm>
            <a:off x="1270825" y="9370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rgbClr val="0097A7"/>
                </a:solidFill>
                <a:latin typeface="Plus Jakarta Sans"/>
                <a:ea typeface="Plus Jakarta Sans"/>
                <a:cs typeface="Plus Jakarta Sans"/>
                <a:sym typeface="Plus Jakarta Sans"/>
                <a:hlinkClick r:id="rId5">
                  <a:extLst>
                    <a:ext uri="{A12FA001-AC4F-418D-AE19-62706E023703}">
                      <ahyp:hlinkClr val="tx"/>
                    </a:ext>
                  </a:extLst>
                </a:hlinkClick>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35" name="Google Shape;135;p27"/>
          <p:cNvPicPr preferRelativeResize="0"/>
          <p:nvPr/>
        </p:nvPicPr>
        <p:blipFill>
          <a:blip r:embed="rId6">
            <a:alphaModFix/>
          </a:blip>
          <a:stretch>
            <a:fillRect/>
          </a:stretch>
        </p:blipFill>
        <p:spPr>
          <a:xfrm>
            <a:off x="249075" y="1013200"/>
            <a:ext cx="990900" cy="990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Social &amp; Economic Development Guided Notes (Exemplar)</a:t>
            </a:r>
            <a:endParaRPr sz="1800">
              <a:solidFill>
                <a:schemeClr val="dk1"/>
              </a:solidFill>
              <a:latin typeface="Halant"/>
              <a:ea typeface="Halant"/>
              <a:cs typeface="Halant"/>
              <a:sym typeface="Halant"/>
            </a:endParaRPr>
          </a:p>
        </p:txBody>
      </p:sp>
      <p:pic>
        <p:nvPicPr>
          <p:cNvPr id="141" name="Google Shape;14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3" name="Google Shape;14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4" name="Google Shape;14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5" name="Google Shape;145;p28"/>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listen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economic development go hand-in-hand when evaluating a country’s progress.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These two measurements of development tend to be linked and progress together. The economic development of a country often correlates to how much money can be used to enhance social development (education, healthcare, etc.) and increased social development in turn tends to produce more economic gains.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 </a:t>
            </a:r>
            <a:r>
              <a:rPr b="1" lang="en" sz="1200">
                <a:solidFill>
                  <a:srgbClr val="E95C3D"/>
                </a:solidFill>
                <a:latin typeface="Inter"/>
                <a:ea typeface="Inter"/>
                <a:cs typeface="Inter"/>
                <a:sym typeface="Inter"/>
              </a:rPr>
              <a:t>Total wealth goods services inside country</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 </a:t>
            </a:r>
            <a:r>
              <a:rPr b="1" lang="en" sz="1200">
                <a:solidFill>
                  <a:srgbClr val="E95C3D"/>
                </a:solidFill>
                <a:latin typeface="Inter"/>
                <a:ea typeface="Inter"/>
                <a:cs typeface="Inter"/>
                <a:sym typeface="Inter"/>
              </a:rPr>
              <a:t>Measure health education income overall wellbeing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 </a:t>
            </a:r>
            <a:r>
              <a:rPr b="1" lang="en" sz="1200">
                <a:solidFill>
                  <a:srgbClr val="E95C3D"/>
                </a:solidFill>
                <a:latin typeface="Inter"/>
                <a:ea typeface="Inter"/>
                <a:cs typeface="Inter"/>
                <a:sym typeface="Inter"/>
              </a:rPr>
              <a:t>Use HDI measure inequalities by gender</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UN’s SDGs are goals that call for significant progress in socioeconomic measures as well as sustainability measures across the globe by 2030 to promote a more equitable and prosperous world. These goals target things such as poverty, hunger, gender equality, sustainable cities, economic growth, and climate change action.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46" name="Google Shape;146;p28"/>
          <p:cNvGraphicFramePr/>
          <p:nvPr/>
        </p:nvGraphicFramePr>
        <p:xfrm>
          <a:off x="952500" y="5558425"/>
          <a:ext cx="3000000" cy="3000000"/>
        </p:xfrm>
        <a:graphic>
          <a:graphicData uri="http://schemas.openxmlformats.org/drawingml/2006/table">
            <a:tbl>
              <a:tblPr>
                <a:noFill/>
                <a:tableStyleId>{93A78095-D1F5-4F58-AE18-A82B4718E3B4}</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u="sng">
                          <a:solidFill>
                            <a:srgbClr val="E95C3D"/>
                          </a:solidFill>
                          <a:latin typeface="Inter"/>
                          <a:ea typeface="Inter"/>
                          <a:cs typeface="Inter"/>
                          <a:sym typeface="Inter"/>
                        </a:rPr>
                        <a:t>3</a:t>
                      </a:r>
                      <a:r>
                        <a:rPr lang="en" sz="1200">
                          <a:latin typeface="Inter"/>
                          <a:ea typeface="Inter"/>
                          <a:cs typeface="Inter"/>
                          <a:sym typeface="Inter"/>
                        </a:rPr>
                        <a:t>/18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Which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#1</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73%</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When people think that there is a higher percentage of people living in extreme poverty, they think the problem is too big to solve. </a:t>
                      </a:r>
                      <a:endParaRPr b="1" sz="1200">
                        <a:solidFill>
                          <a:srgbClr val="E95C3D"/>
                        </a:solidFill>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Yes, I was wrong on many of the </a:t>
                      </a:r>
                      <a:r>
                        <a:rPr b="1" lang="en" sz="1200">
                          <a:solidFill>
                            <a:srgbClr val="E95C3D"/>
                          </a:solidFill>
                          <a:latin typeface="Inter"/>
                          <a:ea typeface="Inter"/>
                          <a:cs typeface="Inter"/>
                          <a:sym typeface="Inter"/>
                        </a:rPr>
                        <a:t>questions</a:t>
                      </a:r>
                      <a:r>
                        <a:rPr b="1" lang="en" sz="1200">
                          <a:solidFill>
                            <a:srgbClr val="E95C3D"/>
                          </a:solidFill>
                          <a:latin typeface="Inter"/>
                          <a:ea typeface="Inter"/>
                          <a:cs typeface="Inter"/>
                          <a:sym typeface="Inter"/>
                        </a:rPr>
                        <a:t> and was surprised that the correct answers demonstrated a world in better state than I imagined.</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47" name="Google Shape;147;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4: Quality Education (Exemplar)</a:t>
            </a:r>
            <a:endParaRPr sz="2000">
              <a:solidFill>
                <a:schemeClr val="dk1"/>
              </a:solidFill>
              <a:latin typeface="Halant"/>
              <a:ea typeface="Halant"/>
              <a:cs typeface="Halant"/>
              <a:sym typeface="Halant"/>
            </a:endParaRPr>
          </a:p>
        </p:txBody>
      </p:sp>
      <p:pic>
        <p:nvPicPr>
          <p:cNvPr id="153" name="Google Shape;15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6" name="Google Shape;15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7" name="Google Shape;157;p29"/>
          <p:cNvSpPr txBox="1"/>
          <p:nvPr/>
        </p:nvSpPr>
        <p:spPr>
          <a:xfrm>
            <a:off x="340400" y="655300"/>
            <a:ext cx="7096200" cy="9604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4: Ensure Inclusive and Equitable Quality Education and Promote Lifelong Learning Opportunities for All</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1. Only 1 in 6 countries will reach the universal secondary education completion target by 2030 based on current trends. This is an incredibly low number, and has major implications for these societies.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Low and lower-middle income countries have a nearly $100 billion gap annually that must be broached to reach the goal.  This means that there is a need for higher-income countries to help balance the playing field for education across the world and create more opportunities for growth.</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hlink"/>
                </a:solidFill>
                <a:latin typeface="Halant"/>
                <a:ea typeface="Halant"/>
                <a:cs typeface="Halant"/>
                <a:sym typeface="Halant"/>
                <a:hlinkClick r:id="rId6"/>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Quality Education.</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Progress towards Goal 4 has been slow since 2015, with only 58 per cent of students worldwide achieving a minimum proficiency in reading by 2019. Recent assessments reveal a significant decline in math and reading scores in many countries, highlighting a set of factors beyond the COVID-19 pandemic's impact on global education.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Many countries face challenges such as inadequate education infrastructure, teacher shortages and insufficient teacher training. While technology has expanded educational opportunities, it has also widened inequalities, leaving millions of people, especially in marginalized and low-income communities, without access to education.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To meet national 2030 education targets, which have been scaled back compared to the original Goal 4 targets, countries must annually enrol 1.4 million children in early childhood education, admit a new child to school every 2 seconds until 2030 and triple annual progress in primary completion rates.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Accelerating progress could have a catalytic impact on achieving the overall 2030 Agenda. Prioritizing increased education funding, teacher training, and inclusive and accessible schools are essential steps, along with leveraging technology and bridging the digital divide to achieve equitable access to quality education.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 don’t think that we are on track to accomplish this SDG on time. The goals had to be cut back from the initial plan and the world is still lacking behind. Things were made even worse by the pandemic and a lack of funds for education, teachers, and other resources.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Creating programs that would bring more equitable education to countries around the world through an international effort by providing not only resources but also teachers and infrastructure to the most vulnerable populations through incentives and other means.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 (Exemplar)</a:t>
            </a:r>
            <a:endParaRPr b="1" sz="2500">
              <a:solidFill>
                <a:schemeClr val="dk1"/>
              </a:solidFill>
              <a:latin typeface="Plus Jakarta Sans"/>
              <a:ea typeface="Plus Jakarta Sans"/>
              <a:cs typeface="Plus Jakarta Sans"/>
              <a:sym typeface="Plus Jakarta Sans"/>
            </a:endParaRPr>
          </a:p>
        </p:txBody>
      </p:sp>
      <p:sp>
        <p:nvSpPr>
          <p:cNvPr id="163" name="Google Shape;16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4" name="Google Shape;164;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5" name="Google Shape;16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6" name="Google Shape;166;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7" name="Google Shape;167;p30"/>
          <p:cNvSpPr txBox="1"/>
          <p:nvPr/>
        </p:nvSpPr>
        <p:spPr>
          <a:xfrm>
            <a:off x="468975"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Women who live in regions of the world with more higher-income level countries, such as North America &amp; Europe as well as East &amp; Southeast Asia have higher percentages of women who make these choices.</a:t>
            </a:r>
            <a:endParaRPr b="1" sz="800">
              <a:solidFill>
                <a:srgbClr val="E95C3D"/>
              </a:solidFill>
              <a:latin typeface="Inter"/>
              <a:ea typeface="Inter"/>
              <a:cs typeface="Inter"/>
              <a:sym typeface="Inter"/>
            </a:endParaRPr>
          </a:p>
        </p:txBody>
      </p:sp>
      <p:sp>
        <p:nvSpPr>
          <p:cNvPr id="168" name="Google Shape;168;p30"/>
          <p:cNvSpPr txBox="1"/>
          <p:nvPr/>
        </p:nvSpPr>
        <p:spPr>
          <a:xfrm>
            <a:off x="2379038" y="48465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69" name="Google Shape;169;p30"/>
          <p:cNvSpPr txBox="1"/>
          <p:nvPr/>
        </p:nvSpPr>
        <p:spPr>
          <a:xfrm>
            <a:off x="2905350"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Women living in the poorest regions of the world, specifically Sub-Saharan Africa, have the least say in these decisions. This is alarming as well considering that this one region had over half the countries used in the study. So although it looks like only one region has such a low percentage, in reality it is significantly more countries than it appears based on the chart.</a:t>
            </a:r>
            <a:endParaRPr b="1" sz="800">
              <a:solidFill>
                <a:srgbClr val="E95C3D"/>
              </a:solidFill>
              <a:latin typeface="Inter"/>
              <a:ea typeface="Inter"/>
              <a:cs typeface="Inter"/>
              <a:sym typeface="Inter"/>
            </a:endParaRPr>
          </a:p>
        </p:txBody>
      </p:sp>
      <p:sp>
        <p:nvSpPr>
          <p:cNvPr id="170" name="Google Shape;170;p30"/>
          <p:cNvSpPr txBox="1"/>
          <p:nvPr/>
        </p:nvSpPr>
        <p:spPr>
          <a:xfrm>
            <a:off x="5341750" y="59650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On average, barely over half of the world’s women have the ability to make choices about their sexual and reproductive health. However, this is only based on data collected in 69 countries, with some regions only pulling data from a couple countries that could potentially skew the data even more.</a:t>
            </a:r>
            <a:endParaRPr b="1" sz="800">
              <a:solidFill>
                <a:srgbClr val="E95C3D"/>
              </a:solidFill>
              <a:latin typeface="Inter"/>
              <a:ea typeface="Inter"/>
              <a:cs typeface="Inter"/>
              <a:sym typeface="Inter"/>
            </a:endParaRPr>
          </a:p>
        </p:txBody>
      </p:sp>
      <p:sp>
        <p:nvSpPr>
          <p:cNvPr id="171" name="Google Shape;171;p30"/>
          <p:cNvSpPr/>
          <p:nvPr/>
        </p:nvSpPr>
        <p:spPr>
          <a:xfrm rot="-5400000">
            <a:off x="3595113" y="30125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2" name="Google Shape;172;p30"/>
          <p:cNvSpPr txBox="1"/>
          <p:nvPr/>
        </p:nvSpPr>
        <p:spPr>
          <a:xfrm>
            <a:off x="368596" y="83507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data is missing further breakdowns of which countries were used for each region, as well as socio-economic status, rural vs. urban residency, and what other factors are involved in the classification of making decisions about reproductive and sexual health. Although women may have access to birth control methods in these places, for example, that does not mean that they are accessible to all women in that region.</a:t>
            </a:r>
            <a:endParaRPr b="1" sz="1000">
              <a:solidFill>
                <a:srgbClr val="E95C3D"/>
              </a:solidFill>
              <a:latin typeface="Inter"/>
              <a:ea typeface="Inter"/>
              <a:cs typeface="Inter"/>
              <a:sym typeface="Inter"/>
            </a:endParaRPr>
          </a:p>
        </p:txBody>
      </p:sp>
      <p:sp>
        <p:nvSpPr>
          <p:cNvPr id="173" name="Google Shape;173;p30"/>
          <p:cNvSpPr txBox="1"/>
          <p:nvPr/>
        </p:nvSpPr>
        <p:spPr>
          <a:xfrm>
            <a:off x="469050" y="2619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graph is displaying information about how many women aged 15-49 make their own decisions about sexual and reproductive rights by region of the world based on collected data from 2007-2022</a:t>
            </a:r>
            <a:endParaRPr b="1" sz="1200">
              <a:solidFill>
                <a:srgbClr val="E95C3D"/>
              </a:solidFill>
              <a:latin typeface="Inter"/>
              <a:ea typeface="Inter"/>
              <a:cs typeface="Inter"/>
              <a:sym typeface="Inter"/>
            </a:endParaRPr>
          </a:p>
        </p:txBody>
      </p:sp>
      <p:sp>
        <p:nvSpPr>
          <p:cNvPr id="174" name="Google Shape;174;p30"/>
          <p:cNvSpPr txBox="1"/>
          <p:nvPr/>
        </p:nvSpPr>
        <p:spPr>
          <a:xfrm>
            <a:off x="469175" y="37271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Region of the World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Percentage of Women Who Make Their Own Choices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5" name="Google Shape;175;p30"/>
          <p:cNvSpPr txBox="1"/>
          <p:nvPr/>
        </p:nvSpPr>
        <p:spPr>
          <a:xfrm>
            <a:off x="1270825" y="937000"/>
            <a:ext cx="6151500" cy="1067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chemeClr val="hlink"/>
                </a:solidFill>
                <a:latin typeface="Plus Jakarta Sans"/>
                <a:ea typeface="Plus Jakarta Sans"/>
                <a:cs typeface="Plus Jakarta Sans"/>
                <a:sym typeface="Plus Jakarta Sans"/>
                <a:hlinkClick r:id="rId5"/>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76" name="Google Shape;176;p30"/>
          <p:cNvPicPr preferRelativeResize="0"/>
          <p:nvPr/>
        </p:nvPicPr>
        <p:blipFill>
          <a:blip r:embed="rId6">
            <a:alphaModFix/>
          </a:blip>
          <a:stretch>
            <a:fillRect/>
          </a:stretch>
        </p:blipFill>
        <p:spPr>
          <a:xfrm>
            <a:off x="249075" y="1013200"/>
            <a:ext cx="990900" cy="990900"/>
          </a:xfrm>
          <a:prstGeom prst="rect">
            <a:avLst/>
          </a:prstGeom>
          <a:noFill/>
          <a:ln>
            <a:noFill/>
          </a:ln>
        </p:spPr>
      </p:pic>
      <p:sp>
        <p:nvSpPr>
          <p:cNvPr id="177" name="Google Shape;177;p30"/>
          <p:cNvSpPr txBox="1"/>
          <p:nvPr/>
        </p:nvSpPr>
        <p:spPr>
          <a:xfrm>
            <a:off x="468975" y="211032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Graph Title: </a:t>
            </a:r>
            <a:r>
              <a:rPr b="1" lang="en" sz="1200" u="sng">
                <a:solidFill>
                  <a:srgbClr val="E95C3D"/>
                </a:solidFill>
                <a:latin typeface="Inter"/>
                <a:ea typeface="Inter"/>
                <a:cs typeface="Inter"/>
                <a:sym typeface="Inter"/>
              </a:rPr>
              <a:t>Proportion of women aged 15‒49 years who make their own decisions regarding sexual and reproductive health and rights, 2007‒2022 (percentage)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